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45"/>
  </p:notesMasterIdLst>
  <p:handoutMasterIdLst>
    <p:handoutMasterId r:id="rId46"/>
  </p:handoutMasterIdLst>
  <p:sldIdLst>
    <p:sldId id="256" r:id="rId5"/>
    <p:sldId id="304" r:id="rId6"/>
    <p:sldId id="332" r:id="rId7"/>
    <p:sldId id="333" r:id="rId8"/>
    <p:sldId id="334" r:id="rId9"/>
    <p:sldId id="379" r:id="rId10"/>
    <p:sldId id="335" r:id="rId11"/>
    <p:sldId id="336" r:id="rId12"/>
    <p:sldId id="338" r:id="rId13"/>
    <p:sldId id="340" r:id="rId14"/>
    <p:sldId id="339" r:id="rId15"/>
    <p:sldId id="341" r:id="rId16"/>
    <p:sldId id="343" r:id="rId17"/>
    <p:sldId id="344" r:id="rId18"/>
    <p:sldId id="345" r:id="rId19"/>
    <p:sldId id="346" r:id="rId20"/>
    <p:sldId id="347" r:id="rId21"/>
    <p:sldId id="348" r:id="rId22"/>
    <p:sldId id="350" r:id="rId23"/>
    <p:sldId id="351" r:id="rId24"/>
    <p:sldId id="353" r:id="rId25"/>
    <p:sldId id="354" r:id="rId26"/>
    <p:sldId id="355" r:id="rId27"/>
    <p:sldId id="356" r:id="rId28"/>
    <p:sldId id="359" r:id="rId29"/>
    <p:sldId id="360" r:id="rId30"/>
    <p:sldId id="361" r:id="rId31"/>
    <p:sldId id="364" r:id="rId32"/>
    <p:sldId id="363" r:id="rId33"/>
    <p:sldId id="349" r:id="rId34"/>
    <p:sldId id="365" r:id="rId35"/>
    <p:sldId id="381" r:id="rId36"/>
    <p:sldId id="366" r:id="rId37"/>
    <p:sldId id="368" r:id="rId38"/>
    <p:sldId id="370" r:id="rId39"/>
    <p:sldId id="373" r:id="rId40"/>
    <p:sldId id="380" r:id="rId41"/>
    <p:sldId id="372" r:id="rId42"/>
    <p:sldId id="375" r:id="rId43"/>
    <p:sldId id="288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812"/>
    <a:srgbClr val="E20311"/>
    <a:srgbClr val="FFFFFF"/>
    <a:srgbClr val="1567B6"/>
    <a:srgbClr val="0790D6"/>
    <a:srgbClr val="4472C4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3"/>
    <p:restoredTop sz="94183" autoAdjust="0"/>
  </p:normalViewPr>
  <p:slideViewPr>
    <p:cSldViewPr snapToGrid="0" snapToObjects="1">
      <p:cViewPr varScale="1">
        <p:scale>
          <a:sx n="107" d="100"/>
          <a:sy n="107" d="100"/>
        </p:scale>
        <p:origin x="777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11/11/2022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095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5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350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25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572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890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50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4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3" y="1340447"/>
            <a:ext cx="9742735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 sz="63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Mapping Avanzato</a:t>
            </a: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EMPLOYEE_DETAIL)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6D729-B679-5EDF-41DD-EC831A16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347" y="3636706"/>
            <a:ext cx="197167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92232-42B7-B3B8-B12E-5B43C0EA9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23" y="3185652"/>
            <a:ext cx="4881335" cy="27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8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 (TABLE EMPLOYEE)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2D19F-CFBC-E79F-9A2E-87AF7699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752" y="3428999"/>
            <a:ext cx="2238375" cy="2428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EAB96-D156-2B6A-1B68-B88DABAE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31" y="3505198"/>
            <a:ext cx="8848725" cy="22764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4382B-9915-A057-20B9-6E714CE37B14}"/>
              </a:ext>
            </a:extLst>
          </p:cNvPr>
          <p:cNvCxnSpPr/>
          <p:nvPr/>
        </p:nvCxnSpPr>
        <p:spPr>
          <a:xfrm>
            <a:off x="3470787" y="5466735"/>
            <a:ext cx="2762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63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70243-E3A2-3B2C-B7A2-084346E4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84" y="2723925"/>
            <a:ext cx="4115568" cy="399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89D29-B523-DD91-7CB3-C674596BA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396" y="3558047"/>
            <a:ext cx="2418408" cy="22431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83C69A-534C-AF7D-29C1-E18829E95CFD}"/>
              </a:ext>
            </a:extLst>
          </p:cNvPr>
          <p:cNvCxnSpPr>
            <a:cxnSpLocks/>
          </p:cNvCxnSpPr>
          <p:nvPr/>
        </p:nvCxnSpPr>
        <p:spPr>
          <a:xfrm>
            <a:off x="3313471" y="4070554"/>
            <a:ext cx="4218039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457D8-7F70-CB06-0E41-CFA76DE74CAC}"/>
              </a:ext>
            </a:extLst>
          </p:cNvPr>
          <p:cNvCxnSpPr>
            <a:cxnSpLocks/>
          </p:cNvCxnSpPr>
          <p:nvPr/>
        </p:nvCxnSpPr>
        <p:spPr>
          <a:xfrm>
            <a:off x="3696929" y="4720137"/>
            <a:ext cx="3834581" cy="127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920452-55B1-1D02-EF42-6C62659CFF86}"/>
              </a:ext>
            </a:extLst>
          </p:cNvPr>
          <p:cNvCxnSpPr>
            <a:cxnSpLocks/>
          </p:cNvCxnSpPr>
          <p:nvPr/>
        </p:nvCxnSpPr>
        <p:spPr>
          <a:xfrm flipV="1">
            <a:off x="3883742" y="4486013"/>
            <a:ext cx="3647768" cy="649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102323-995D-1B24-87C4-8152F5EBBB1D}"/>
              </a:ext>
            </a:extLst>
          </p:cNvPr>
          <p:cNvCxnSpPr>
            <a:cxnSpLocks/>
          </p:cNvCxnSpPr>
          <p:nvPr/>
        </p:nvCxnSpPr>
        <p:spPr>
          <a:xfrm flipV="1">
            <a:off x="4321487" y="5135922"/>
            <a:ext cx="3210023" cy="104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82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06364" y="2127392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aggiungendo la relazione one to one 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634D1-46D9-FE03-7ABD-E7468953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76" y="2499780"/>
            <a:ext cx="3596984" cy="43582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12BC732-9951-4852-BF42-90D063F18A73}"/>
              </a:ext>
            </a:extLst>
          </p:cNvPr>
          <p:cNvSpPr/>
          <p:nvPr/>
        </p:nvSpPr>
        <p:spPr>
          <a:xfrm>
            <a:off x="1769908" y="5739376"/>
            <a:ext cx="3893574" cy="1056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A8C70-46B2-CBA6-6822-1E865DC47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273" y="3707408"/>
            <a:ext cx="4448363" cy="19429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11A1EF-20ED-10EA-5ED6-ADC4BFDCA25C}"/>
              </a:ext>
            </a:extLst>
          </p:cNvPr>
          <p:cNvCxnSpPr>
            <a:cxnSpLocks/>
          </p:cNvCxnSpPr>
          <p:nvPr/>
        </p:nvCxnSpPr>
        <p:spPr>
          <a:xfrm flipV="1">
            <a:off x="5576060" y="5147733"/>
            <a:ext cx="1345850" cy="987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916BF2A-4FC7-92CD-2666-40F16AD25EF6}"/>
              </a:ext>
            </a:extLst>
          </p:cNvPr>
          <p:cNvSpPr/>
          <p:nvPr/>
        </p:nvSpPr>
        <p:spPr>
          <a:xfrm>
            <a:off x="6921910" y="4909031"/>
            <a:ext cx="1440324" cy="4029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2AA87-8272-C550-E461-0B7D5DBE60F4}"/>
              </a:ext>
            </a:extLst>
          </p:cNvPr>
          <p:cNvCxnSpPr>
            <a:cxnSpLocks/>
          </p:cNvCxnSpPr>
          <p:nvPr/>
        </p:nvCxnSpPr>
        <p:spPr>
          <a:xfrm flipV="1">
            <a:off x="8391165" y="4749666"/>
            <a:ext cx="1283587" cy="36082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6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1F825-DE85-6130-591A-D1DF059D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6" y="2766324"/>
            <a:ext cx="10862208" cy="3229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683B7-FF65-89F1-64D1-2E697293B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266" y="5043838"/>
            <a:ext cx="4660756" cy="13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1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Caso d’uso: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Ora partiamo dal dettaglio per ottenere l’istruttore(nel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db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verranno utilizzate 2 tabelle separate).Utilizzeremo una relazione bidirezionale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B3128-5B12-9577-2C0C-12732F57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32" y="4192719"/>
            <a:ext cx="71247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5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</a:t>
            </a:r>
            <a:r>
              <a:rPr lang="it-I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</a:rPr>
              <a:t>riutilizzo delle tabelle precedenti</a:t>
            </a:r>
            <a:endParaRPr lang="it-IT" sz="2200" strike="sngStrike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</a:t>
            </a:r>
            <a:r>
              <a:rPr lang="it-IT" sz="2200" strike="sngStrike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modificare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EmployeDetail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mettendo la referenza per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con l’annotazione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Creare </a:t>
            </a:r>
            <a:r>
              <a:rPr lang="it-IT" sz="2200" strike="sngStrike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 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dato l’id del dettaglio 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dato l’id del dettaglio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4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Modificare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AA414-5513-D959-07BD-AEE148D94331}"/>
              </a:ext>
            </a:extLst>
          </p:cNvPr>
          <p:cNvSpPr txBox="1"/>
          <p:nvPr/>
        </p:nvSpPr>
        <p:spPr>
          <a:xfrm>
            <a:off x="3598872" y="6095925"/>
            <a:ext cx="4245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>
                <a:solidFill>
                  <a:schemeClr val="bg1"/>
                </a:solidFill>
              </a:rPr>
              <a:t>mappedBy</a:t>
            </a:r>
            <a:r>
              <a:rPr lang="it-IT" dirty="0">
                <a:solidFill>
                  <a:schemeClr val="bg1"/>
                </a:solidFill>
              </a:rPr>
              <a:t> definisce l’</a:t>
            </a:r>
            <a:r>
              <a:rPr lang="it-IT" dirty="0" err="1">
                <a:solidFill>
                  <a:schemeClr val="bg1"/>
                </a:solidFill>
              </a:rPr>
              <a:t>owner</a:t>
            </a:r>
            <a:r>
              <a:rPr lang="it-IT" dirty="0">
                <a:solidFill>
                  <a:schemeClr val="bg1"/>
                </a:solidFill>
              </a:rPr>
              <a:t> della relazione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A3DD-6C38-5682-AD6F-645B2EA3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752" y="2983360"/>
            <a:ext cx="8178083" cy="26802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0D3EC7-2C30-1FB2-DC70-2D880B68EBCD}"/>
              </a:ext>
            </a:extLst>
          </p:cNvPr>
          <p:cNvCxnSpPr/>
          <p:nvPr/>
        </p:nvCxnSpPr>
        <p:spPr>
          <a:xfrm flipV="1">
            <a:off x="5820697" y="2644877"/>
            <a:ext cx="1838632" cy="1484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18C6B3-7C15-6C31-5F7B-F206085A4C54}"/>
              </a:ext>
            </a:extLst>
          </p:cNvPr>
          <p:cNvSpPr txBox="1"/>
          <p:nvPr/>
        </p:nvSpPr>
        <p:spPr>
          <a:xfrm>
            <a:off x="7659329" y="2227841"/>
            <a:ext cx="4087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 riferisce all’attributo «</a:t>
            </a:r>
            <a:r>
              <a:rPr lang="it-IT" dirty="0" err="1">
                <a:solidFill>
                  <a:schemeClr val="bg1"/>
                </a:solidFill>
              </a:rPr>
              <a:t>employeeDetail</a:t>
            </a:r>
            <a:r>
              <a:rPr lang="it-IT" dirty="0">
                <a:solidFill>
                  <a:schemeClr val="bg1"/>
                </a:solidFill>
              </a:rPr>
              <a:t>» </a:t>
            </a:r>
          </a:p>
          <a:p>
            <a:r>
              <a:rPr lang="it-IT" dirty="0">
                <a:solidFill>
                  <a:schemeClr val="bg1"/>
                </a:solidFill>
              </a:rPr>
              <a:t>presente nella classe «</a:t>
            </a:r>
            <a:r>
              <a:rPr lang="it-IT" dirty="0" err="1">
                <a:solidFill>
                  <a:schemeClr val="bg1"/>
                </a:solidFill>
              </a:rPr>
              <a:t>Employee</a:t>
            </a:r>
            <a:r>
              <a:rPr lang="it-IT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7451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F878F-5547-2D65-AEBF-F4357198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88" y="2866373"/>
            <a:ext cx="7611079" cy="237066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F91C33-929A-6C30-22C2-6605ADBE54D2}"/>
              </a:ext>
            </a:extLst>
          </p:cNvPr>
          <p:cNvCxnSpPr/>
          <p:nvPr/>
        </p:nvCxnSpPr>
        <p:spPr>
          <a:xfrm>
            <a:off x="5811584" y="4989847"/>
            <a:ext cx="25358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6F4B76-1858-2A70-3EEE-8C6DA6ABA8BD}"/>
              </a:ext>
            </a:extLst>
          </p:cNvPr>
          <p:cNvCxnSpPr/>
          <p:nvPr/>
        </p:nvCxnSpPr>
        <p:spPr>
          <a:xfrm>
            <a:off x="7169250" y="5085148"/>
            <a:ext cx="0" cy="501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EB0BA1C-43E8-C03B-E754-2678CC31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148" y="5650864"/>
            <a:ext cx="4215995" cy="9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5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Skill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Update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Skills by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id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5" y="1324350"/>
            <a:ext cx="7339494" cy="1409885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155906" y="3120773"/>
            <a:ext cx="552021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Introduzione mapping avanzato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@OneToOne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@OneToOne Bidirezionale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@OneToMany Bidirezionale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@ManyToMany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Loading Fetch </a:t>
            </a: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Type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Integrazione progetto Library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8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2FA64C0-310A-6926-D50A-9EA02426C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55" y="3840111"/>
            <a:ext cx="3495675" cy="17145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 (TABLE SKILL)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35622-2815-4800-E3C1-523DD94CA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7" y="3644849"/>
            <a:ext cx="7572375" cy="21050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C0BB06-3209-3330-87AF-29C494D20C4F}"/>
              </a:ext>
            </a:extLst>
          </p:cNvPr>
          <p:cNvCxnSpPr/>
          <p:nvPr/>
        </p:nvCxnSpPr>
        <p:spPr>
          <a:xfrm>
            <a:off x="3283974" y="5397910"/>
            <a:ext cx="22122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C904F3-B078-F5EF-BFFB-53777082063B}"/>
              </a:ext>
            </a:extLst>
          </p:cNvPr>
          <p:cNvCxnSpPr>
            <a:cxnSpLocks/>
          </p:cNvCxnSpPr>
          <p:nvPr/>
        </p:nvCxnSpPr>
        <p:spPr>
          <a:xfrm flipV="1">
            <a:off x="7961745" y="5107709"/>
            <a:ext cx="517237" cy="203200"/>
          </a:xfrm>
          <a:prstGeom prst="straightConnector1">
            <a:avLst/>
          </a:prstGeom>
          <a:ln w="38100">
            <a:solidFill>
              <a:srgbClr val="E203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6AD277-3E95-AC2E-BA40-8C1B6D08E5CC}"/>
              </a:ext>
            </a:extLst>
          </p:cNvPr>
          <p:cNvCxnSpPr>
            <a:cxnSpLocks/>
          </p:cNvCxnSpPr>
          <p:nvPr/>
        </p:nvCxnSpPr>
        <p:spPr>
          <a:xfrm>
            <a:off x="9674752" y="4304371"/>
            <a:ext cx="916490" cy="724999"/>
          </a:xfrm>
          <a:prstGeom prst="line">
            <a:avLst/>
          </a:prstGeom>
          <a:ln w="28575">
            <a:solidFill>
              <a:srgbClr val="E203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2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 (la tabella EMPLOYEE non ha cambiamenti)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A3B62-E5E3-6DF9-07E3-C092F8C5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8" y="3429000"/>
            <a:ext cx="4831565" cy="23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1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1D29F3C-A851-6765-B447-EB10F490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609" y="2975117"/>
            <a:ext cx="2602779" cy="292588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Skill class  (parte 1)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6ABC7-2CC2-06F8-D2FD-B89B30B91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655" y="2830150"/>
            <a:ext cx="4276725" cy="3886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B7C2D-A41D-AE92-5EAE-5D82FB8AE8FF}"/>
              </a:ext>
            </a:extLst>
          </p:cNvPr>
          <p:cNvCxnSpPr>
            <a:cxnSpLocks/>
          </p:cNvCxnSpPr>
          <p:nvPr/>
        </p:nvCxnSpPr>
        <p:spPr>
          <a:xfrm flipV="1">
            <a:off x="4094728" y="3831559"/>
            <a:ext cx="3706665" cy="1509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13CEF1-8783-1A91-D275-2D1B4E6E31D7}"/>
              </a:ext>
            </a:extLst>
          </p:cNvPr>
          <p:cNvCxnSpPr>
            <a:cxnSpLocks/>
          </p:cNvCxnSpPr>
          <p:nvPr/>
        </p:nvCxnSpPr>
        <p:spPr>
          <a:xfrm flipV="1">
            <a:off x="4139333" y="4577645"/>
            <a:ext cx="3711418" cy="261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05FE77-0C5F-94C3-6A0D-E77358D2D8AF}"/>
              </a:ext>
            </a:extLst>
          </p:cNvPr>
          <p:cNvCxnSpPr>
            <a:cxnSpLocks/>
          </p:cNvCxnSpPr>
          <p:nvPr/>
        </p:nvCxnSpPr>
        <p:spPr>
          <a:xfrm flipV="1">
            <a:off x="4032281" y="4221711"/>
            <a:ext cx="3818628" cy="1503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194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Skill class  (parte 2 – foreign key)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60623-FCB6-BAE0-D690-64B7E2D6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78" y="3751142"/>
            <a:ext cx="3861522" cy="2758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DF0E2-AAB4-E376-CD2C-09DB16A4E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81793"/>
            <a:ext cx="4831565" cy="23697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784257-72FC-9FD8-4F64-0A73885A7DBA}"/>
              </a:ext>
            </a:extLst>
          </p:cNvPr>
          <p:cNvCxnSpPr/>
          <p:nvPr/>
        </p:nvCxnSpPr>
        <p:spPr>
          <a:xfrm flipV="1">
            <a:off x="4267200" y="4608945"/>
            <a:ext cx="4904509" cy="11914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7846F-C3F5-5B8B-179D-1F7BFB3D270B}"/>
              </a:ext>
            </a:extLst>
          </p:cNvPr>
          <p:cNvCxnSpPr>
            <a:cxnSpLocks/>
          </p:cNvCxnSpPr>
          <p:nvPr/>
        </p:nvCxnSpPr>
        <p:spPr>
          <a:xfrm flipH="1" flipV="1">
            <a:off x="7158182" y="3584298"/>
            <a:ext cx="2013527" cy="9507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6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Update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  (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reference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Skill)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8D0E2-8273-0EEE-5AEB-790580F3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35" y="3345872"/>
            <a:ext cx="5555374" cy="2667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D4389-31DF-D889-3FFF-9D284DCC2C85}"/>
              </a:ext>
            </a:extLst>
          </p:cNvPr>
          <p:cNvCxnSpPr/>
          <p:nvPr/>
        </p:nvCxnSpPr>
        <p:spPr>
          <a:xfrm flipV="1">
            <a:off x="5719097" y="3419431"/>
            <a:ext cx="1838632" cy="1484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2056AF-1111-4932-7732-37DAE968DA62}"/>
              </a:ext>
            </a:extLst>
          </p:cNvPr>
          <p:cNvSpPr txBox="1"/>
          <p:nvPr/>
        </p:nvSpPr>
        <p:spPr>
          <a:xfrm>
            <a:off x="7557729" y="3002395"/>
            <a:ext cx="355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 riferisce all’attributo «</a:t>
            </a:r>
            <a:r>
              <a:rPr lang="it-IT" dirty="0" err="1">
                <a:solidFill>
                  <a:schemeClr val="bg1"/>
                </a:solidFill>
              </a:rPr>
              <a:t>employee</a:t>
            </a:r>
            <a:r>
              <a:rPr lang="it-IT" dirty="0">
                <a:solidFill>
                  <a:schemeClr val="bg1"/>
                </a:solidFill>
              </a:rPr>
              <a:t>» </a:t>
            </a:r>
          </a:p>
          <a:p>
            <a:r>
              <a:rPr lang="it-IT" dirty="0">
                <a:solidFill>
                  <a:schemeClr val="bg1"/>
                </a:solidFill>
              </a:rPr>
              <a:t>presente nella classe «Skill»</a:t>
            </a:r>
          </a:p>
        </p:txBody>
      </p:sp>
    </p:spTree>
    <p:extLst>
      <p:ext uri="{BB962C8B-B14F-4D97-AF65-F5344CB8AC3E}">
        <p14:creationId xmlns:p14="http://schemas.microsoft.com/office/powerpoint/2010/main" val="485933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Update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  (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addASkill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method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la bidirezionalità)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1CC8A-7E82-A455-2155-4621CD29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77" y="3860510"/>
            <a:ext cx="4703403" cy="2329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DC2D6-E487-D427-DDD0-3918F5EB593B}"/>
              </a:ext>
            </a:extLst>
          </p:cNvPr>
          <p:cNvSpPr txBox="1"/>
          <p:nvPr/>
        </p:nvSpPr>
        <p:spPr>
          <a:xfrm>
            <a:off x="4829562" y="342900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575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5C4DF-428A-166E-B4C2-7636B848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22" y="2749572"/>
            <a:ext cx="8593859" cy="3922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4BB96-F7E2-F143-6062-D64B5E02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52" y="5241925"/>
            <a:ext cx="45339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A63CA-AE38-C6A3-A045-D025F82958C7}"/>
              </a:ext>
            </a:extLst>
          </p:cNvPr>
          <p:cNvSpPr txBox="1"/>
          <p:nvPr/>
        </p:nvSpPr>
        <p:spPr>
          <a:xfrm>
            <a:off x="1126837" y="246039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può avere più Projects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project può avere più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Employees</a:t>
            </a: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73B53-4599-79FB-F7E2-D4D1CD32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30" y="3597046"/>
            <a:ext cx="3628104" cy="28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69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3091542"/>
            <a:ext cx="8531257" cy="32648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Come si fa a mappare una relazione N a N (a livello di DB)?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Utilizzo della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Join Table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tabella che fornisce il mapping tra le 2 tabelle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Esso ha la foreign key delle 2 tabelle interessate per definire la relazione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0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7EEA9-0533-06F6-8E62-37FA3500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91" y="3082450"/>
            <a:ext cx="9013382" cy="265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6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Nei più comuni Database relazionali esistono: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Tabelle Multiple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Relazioni tra le tabelle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One-to-One 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(Singola </a:t>
            </a:r>
            <a:r>
              <a:rPr lang="it-IT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(Collection)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-to-One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(Singola </a:t>
            </a:r>
            <a:r>
              <a:rPr lang="it-IT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(Collection)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21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viene cancellato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NON vengono cancellati i Projects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viene cancellato un Project, NON vengono cancellati gli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 APPLICARE I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CASCADE DELETE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6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Project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Aggiornare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Project e assegnamento ad un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Projects by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id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31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2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PROJECT)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5DA23-DD7C-9CA0-FD3D-251BF0A4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391" y="3523693"/>
            <a:ext cx="3648168" cy="1865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E2AF3-548C-DE55-27E9-991AAB2F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660" y="3600895"/>
            <a:ext cx="1494054" cy="16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4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PROJECT_EMPLOYEE)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1C15-12CF-621D-5624-C725C35C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7" y="3534186"/>
            <a:ext cx="8482260" cy="2127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527D3-4BC1-23C5-C613-054B8194F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013" y="3795857"/>
            <a:ext cx="2255798" cy="14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Project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38B65-B8D9-37B8-31C6-713A1F3B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38" y="2337899"/>
            <a:ext cx="3370118" cy="430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76407-5E64-EE7C-EE53-25CCE260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32" y="4064000"/>
            <a:ext cx="4923739" cy="14486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05C9B-B04D-C7C2-FDE8-6DAD8FB93EC2}"/>
              </a:ext>
            </a:extLst>
          </p:cNvPr>
          <p:cNvCxnSpPr/>
          <p:nvPr/>
        </p:nvCxnSpPr>
        <p:spPr>
          <a:xfrm flipH="1" flipV="1">
            <a:off x="5883564" y="4904509"/>
            <a:ext cx="1514763" cy="1163782"/>
          </a:xfrm>
          <a:prstGeom prst="straightConnector1">
            <a:avLst/>
          </a:prstGeom>
          <a:ln w="28575">
            <a:solidFill>
              <a:srgbClr val="E108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772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Aggiornare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C51BF-65EF-5B0F-26F3-1B274B1F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54" y="2786588"/>
            <a:ext cx="5172075" cy="347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3E873-BCE1-16B9-1585-6023D502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41" y="3800589"/>
            <a:ext cx="4923739" cy="14486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6AFB2-FAF6-497E-4D23-DE79FA3BC72D}"/>
              </a:ext>
            </a:extLst>
          </p:cNvPr>
          <p:cNvCxnSpPr>
            <a:cxnSpLocks/>
          </p:cNvCxnSpPr>
          <p:nvPr/>
        </p:nvCxnSpPr>
        <p:spPr>
          <a:xfrm flipH="1" flipV="1">
            <a:off x="5404873" y="4641098"/>
            <a:ext cx="1217600" cy="909957"/>
          </a:xfrm>
          <a:prstGeom prst="straightConnector1">
            <a:avLst/>
          </a:prstGeom>
          <a:ln w="28575">
            <a:solidFill>
              <a:srgbClr val="E108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95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5A518-957B-C708-7991-C12F3A1B0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571" y="3177384"/>
            <a:ext cx="7128858" cy="30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1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E-R Completo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58A6C-9331-F047-36D5-DF157A54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198" y="2474153"/>
            <a:ext cx="5415107" cy="405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5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Loading Fetch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Type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5749" y="2421003"/>
            <a:ext cx="11906251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caricamento del grafo delle dipendenze delle entità (relazioni) può essere: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le dipendenze non vengono caricate fin quando non viene richiesto esplicitamente (ad esempio tramite la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getDipendenza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le dipendenze vengono caricate insieme all’entità principale per cui sono disponibili già da subito.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 default le relazioni </a:t>
            </a:r>
            <a:r>
              <a:rPr lang="it-IT" sz="2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sono: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OneToMany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ManyToMany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 default le relazioni </a:t>
            </a:r>
            <a:r>
              <a:rPr lang="it-IT" sz="2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sono: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OneToOne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ManyToOne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Posso cambiare il default, se ne ho motivo, specificandolo.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@ManyToOne(fetch =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FetchType.LAZY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59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1258448"/>
            <a:ext cx="7925480" cy="6487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ESERCIZIO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39</a:t>
            </a:fld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8F5AEA-7428-DB42-B97D-F91CA31B2FFB}"/>
              </a:ext>
            </a:extLst>
          </p:cNvPr>
          <p:cNvSpPr txBox="1"/>
          <p:nvPr/>
        </p:nvSpPr>
        <p:spPr>
          <a:xfrm>
            <a:off x="4006953" y="361353"/>
            <a:ext cx="3299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5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&gt; ESERCIZIO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098766"/>
            <a:ext cx="4972323" cy="380564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endParaRPr lang="en-US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-US" sz="1050" dirty="0"/>
          </a:p>
          <a:p>
            <a:endParaRPr lang="it-IT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524B9A7-FDB1-4505-9A34-CFAA3487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03" y="1737109"/>
            <a:ext cx="9019903" cy="4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60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Informazioni aggiuntive salvate su un’altra tabella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3A18F9-F201-C782-7982-6ED7056A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04" y="3429000"/>
            <a:ext cx="4660756" cy="1312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9A4787-4D0B-AF7B-2457-F49282418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01" y="4812841"/>
            <a:ext cx="4448363" cy="19429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0F11AF-C298-60F4-07B4-E028A318685F}"/>
              </a:ext>
            </a:extLst>
          </p:cNvPr>
          <p:cNvCxnSpPr/>
          <p:nvPr/>
        </p:nvCxnSpPr>
        <p:spPr>
          <a:xfrm>
            <a:off x="5034116" y="4129548"/>
            <a:ext cx="1337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543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Tipo di relazione in cui un’entità può essere legata ad una/zero o a molti riferimenti della seconda entità. Ma non viceversa.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31AF4-D8BC-D6EA-18E3-7F983957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71" y="3876030"/>
            <a:ext cx="4790257" cy="28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Inversa della relazione One-To-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a molti riferimenti di entità corrisponde una ed una sola 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42B8E2-C995-70F6-6730-FED86D4C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057" y="3801700"/>
            <a:ext cx="4981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7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144598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Many-to-Many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Tipo di relazione in cui un’entità può essere legata a molti riferimenti della seconda entità e viceversa. Da entrambi i lati si può fare riferimento a più istanze di uno stesso oggetto.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DC412-3AD4-7B85-CBBE-2C08BD57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48" y="3855162"/>
            <a:ext cx="3628104" cy="28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1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6371" y="2263140"/>
            <a:ext cx="9959257" cy="40932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Caso d’uso: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istruttore può avere i dettagli separatamente (nel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db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verranno utilizzate 2 tabelle separate).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Utilizzeremo una relazione unidirezionale (la bidirezionale verrà affrontata in seguito)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B6EA3-F18B-4A4A-844C-32BE9F84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04" y="3500329"/>
            <a:ext cx="4660756" cy="1312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ACC5E-93D5-5B4E-04B9-97285E94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01" y="4884170"/>
            <a:ext cx="4448363" cy="19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8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08953" y="2647524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 (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employee_detail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Creare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9934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664F3B-8E57-4007-BC99-638FE53C4A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51710C-0DD2-4FA7-AAEC-803906B1982A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3.xml><?xml version="1.0" encoding="utf-8"?>
<ds:datastoreItem xmlns:ds="http://schemas.openxmlformats.org/officeDocument/2006/customXml" ds:itemID="{F43957F5-0FDE-472E-A255-B1BB07F0C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13558</TotalTime>
  <Words>951</Words>
  <Application>Microsoft Office PowerPoint</Application>
  <PresentationFormat>Widescreen</PresentationFormat>
  <Paragraphs>222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Courier New</vt:lpstr>
      <vt:lpstr>Roboto Condensed</vt:lpstr>
      <vt:lpstr>Roboto Condensed Light</vt:lpstr>
      <vt:lpstr>Roboto Light</vt:lpstr>
      <vt:lpstr>MASTER</vt:lpstr>
      <vt:lpstr>PowerPoint Presentation</vt:lpstr>
      <vt:lpstr>Programma del corso</vt:lpstr>
      <vt:lpstr>Introduzione Mapping avanzato</vt:lpstr>
      <vt:lpstr>Introduzione Mapping avanzato</vt:lpstr>
      <vt:lpstr>Introduzione Mapping avanzato</vt:lpstr>
      <vt:lpstr>Introduzione Mapping avanzato</vt:lpstr>
      <vt:lpstr>Introduzione Mapping avanzato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 Bidirezionale</vt:lpstr>
      <vt:lpstr>Mapping avanzato @OneToOne Bidirezionale</vt:lpstr>
      <vt:lpstr>Mapping avanzato @OneToOne Bidirezionale</vt:lpstr>
      <vt:lpstr>Mapping avanzato @OneToOne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 </vt:lpstr>
      <vt:lpstr>Mapping avanzato @ManyToMany </vt:lpstr>
      <vt:lpstr>Mapping avanzato @OneToMany Bidirezionale</vt:lpstr>
      <vt:lpstr>E-R Completo</vt:lpstr>
      <vt:lpstr>Loading Fetch Type</vt:lpstr>
      <vt:lpstr>ESERCIZIO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177</cp:revision>
  <dcterms:created xsi:type="dcterms:W3CDTF">2020-11-04T11:19:57Z</dcterms:created>
  <dcterms:modified xsi:type="dcterms:W3CDTF">2022-11-11T11:41:41Z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